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0012"/>
    <a:srgbClr val="F1EAD7"/>
    <a:srgbClr val="EEE9CE"/>
    <a:srgbClr val="EBE2D1"/>
    <a:srgbClr val="DFD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8916" autoAdjust="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7CD7A9-9CE6-4FBC-86FB-E31505009121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460711-18F4-45D9-8CFC-373DDEBAE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091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배</a:t>
            </a:r>
            <a:r>
              <a:rPr lang="en-US" altLang="ko-KR" dirty="0" smtClean="0"/>
              <a:t>(</a:t>
            </a:r>
            <a:r>
              <a:rPr lang="ko-KR" altLang="en-US" dirty="0" smtClean="0"/>
              <a:t>거북선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왜 배</a:t>
            </a:r>
            <a:r>
              <a:rPr lang="en-US" altLang="ko-KR" dirty="0" smtClean="0"/>
              <a:t>? </a:t>
            </a:r>
          </a:p>
          <a:p>
            <a:r>
              <a:rPr lang="ko-KR" altLang="en-US" dirty="0" smtClean="0"/>
              <a:t>이유</a:t>
            </a:r>
            <a:r>
              <a:rPr lang="en-US" altLang="ko-KR" dirty="0" smtClean="0"/>
              <a:t>: </a:t>
            </a:r>
            <a:r>
              <a:rPr lang="ko-KR" altLang="en-US" dirty="0" smtClean="0"/>
              <a:t>흔들리지 않음</a:t>
            </a:r>
            <a:r>
              <a:rPr lang="en-US" altLang="ko-KR" dirty="0" smtClean="0"/>
              <a:t>. </a:t>
            </a:r>
            <a:r>
              <a:rPr lang="ko-KR" altLang="en-US" dirty="0" smtClean="0"/>
              <a:t>가도 가는 줄 모름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배 중에 왜 거북선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이유</a:t>
            </a:r>
            <a:r>
              <a:rPr lang="en-US" altLang="ko-KR" dirty="0" smtClean="0"/>
              <a:t>: </a:t>
            </a:r>
            <a:r>
              <a:rPr lang="ko-KR" altLang="en-US" dirty="0" smtClean="0"/>
              <a:t>거북선이 왜 유명한가</a:t>
            </a:r>
            <a:r>
              <a:rPr lang="en-US" altLang="ko-KR" dirty="0" smtClean="0"/>
              <a:t>. </a:t>
            </a:r>
            <a:r>
              <a:rPr lang="ko-KR" altLang="en-US" dirty="0" smtClean="0"/>
              <a:t>기존의 다른 배 들 보다 우리 병사들을 안전하게 지킬 수 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우리 팀이 생각하기에 자율주행자동차는 안전하게 주행하는 것이 우선이라고 생각했다</a:t>
            </a:r>
            <a:r>
              <a:rPr lang="en-US" altLang="ko-KR" dirty="0" smtClean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60711-18F4-45D9-8CFC-373DDEBAE8A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029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부딪히고 않고 안정적으로 주행</a:t>
            </a:r>
            <a:endParaRPr lang="en-US" altLang="ko-KR" dirty="0" smtClean="0"/>
          </a:p>
          <a:p>
            <a:r>
              <a:rPr lang="en-US" altLang="ko-KR" sz="1200" dirty="0" smtClean="0"/>
              <a:t>(</a:t>
            </a:r>
            <a:r>
              <a:rPr lang="ko-KR" altLang="en-US" sz="1200" dirty="0" smtClean="0"/>
              <a:t>안정이 속도보다 우선</a:t>
            </a:r>
            <a:r>
              <a:rPr lang="en-US" altLang="ko-KR" sz="1200" dirty="0" smtClean="0"/>
              <a:t>)</a:t>
            </a:r>
          </a:p>
          <a:p>
            <a:r>
              <a:rPr lang="ko-KR" altLang="en-US" sz="1200" dirty="0" err="1" smtClean="0"/>
              <a:t>우리께</a:t>
            </a:r>
            <a:r>
              <a:rPr lang="ko-KR" altLang="en-US" sz="1200" dirty="0" smtClean="0"/>
              <a:t> 너무 </a:t>
            </a:r>
            <a:r>
              <a:rPr lang="ko-KR" altLang="en-US" sz="1200" dirty="0" err="1" smtClean="0"/>
              <a:t>왔다갔다거려서</a:t>
            </a:r>
            <a:r>
              <a:rPr lang="ko-KR" altLang="en-US" sz="1200" dirty="0" smtClean="0"/>
              <a:t> 그랬음 </a:t>
            </a:r>
            <a:r>
              <a:rPr lang="ko-KR" altLang="en-US" sz="1200" dirty="0" err="1" smtClean="0"/>
              <a:t>어쩔때는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잘가고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어쩔대는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못감</a:t>
            </a:r>
            <a:endParaRPr lang="en-US" altLang="ko-KR" sz="1200" dirty="0" smtClean="0"/>
          </a:p>
          <a:p>
            <a:r>
              <a:rPr lang="ko-KR" altLang="en-US" sz="1200" dirty="0" smtClean="0"/>
              <a:t>그래서 </a:t>
            </a:r>
            <a:endParaRPr lang="en-US" altLang="ko-KR" sz="1200" dirty="0" smtClean="0"/>
          </a:p>
          <a:p>
            <a:r>
              <a:rPr lang="ko-KR" altLang="en-US" dirty="0" err="1" smtClean="0"/>
              <a:t>모든상황에서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일관성있게</a:t>
            </a:r>
            <a:r>
              <a:rPr lang="ko-KR" altLang="en-US" dirty="0" smtClean="0"/>
              <a:t> 잘 작동하도록</a:t>
            </a:r>
            <a:r>
              <a:rPr lang="en-US" altLang="ko-KR" dirty="0" smtClean="0"/>
              <a:t>..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60711-18F4-45D9-8CFC-373DDEBAE8A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14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사진</a:t>
            </a:r>
            <a:endParaRPr lang="en-US" altLang="ko-KR" dirty="0" smtClean="0"/>
          </a:p>
          <a:p>
            <a:r>
              <a:rPr lang="ko-KR" altLang="en-US" dirty="0" err="1" smtClean="0"/>
              <a:t>주행결과</a:t>
            </a:r>
            <a:r>
              <a:rPr lang="en-US" altLang="ko-KR" dirty="0" smtClean="0"/>
              <a:t> :</a:t>
            </a:r>
          </a:p>
          <a:p>
            <a:pPr marL="0" indent="0">
              <a:buNone/>
            </a:pPr>
            <a:r>
              <a:rPr lang="ko-KR" altLang="en-US" dirty="0" err="1" smtClean="0"/>
              <a:t>잘한점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코너링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부족한점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속도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도로에서의 위치</a:t>
            </a:r>
            <a:r>
              <a:rPr lang="en-US" altLang="ko-KR" dirty="0" smtClean="0"/>
              <a:t>, </a:t>
            </a:r>
            <a:r>
              <a:rPr lang="ko-KR" altLang="en-US" dirty="0" smtClean="0"/>
              <a:t>후진 횟수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충돌 횟수</a:t>
            </a:r>
            <a:endParaRPr lang="en-US" altLang="ko-KR" dirty="0" smtClean="0"/>
          </a:p>
          <a:p>
            <a:r>
              <a:rPr lang="ko-KR" altLang="en-US" dirty="0" err="1" smtClean="0"/>
              <a:t>보완할점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</a:p>
          <a:p>
            <a:pPr marL="0" indent="0">
              <a:buNone/>
            </a:pPr>
            <a:r>
              <a:rPr lang="ko-KR" altLang="en-US" dirty="0" smtClean="0"/>
              <a:t>속도 부족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도로의 중앙에 위치하도록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영상 처리를 이용하여 </a:t>
            </a:r>
            <a:r>
              <a:rPr lang="ko-KR" altLang="en-US" dirty="0" err="1" smtClean="0"/>
              <a:t>도로벽이</a:t>
            </a:r>
            <a:r>
              <a:rPr lang="ko-KR" altLang="en-US" dirty="0" smtClean="0"/>
              <a:t> 없을 때에도 </a:t>
            </a:r>
            <a:r>
              <a:rPr lang="ko-KR" altLang="en-US" dirty="0" err="1" smtClean="0"/>
              <a:t>도로선을</a:t>
            </a:r>
            <a:r>
              <a:rPr lang="ko-KR" altLang="en-US" dirty="0" smtClean="0"/>
              <a:t> 인식하여 주행할 수 있도록 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60711-18F4-45D9-8CFC-373DDEBAE8A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659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12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566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817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07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905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870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675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888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630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250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103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A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D60379-66F3-421E-8153-2ABAED97D32E}" type="datetimeFigureOut">
              <a:rPr lang="ko-KR" altLang="en-US" smtClean="0"/>
              <a:t>2019-08-23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01EDE-7A21-4682-83E1-84467A9559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91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 descr="ê±°ë¶ì 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454" y="0"/>
            <a:ext cx="1194874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 flipH="1">
            <a:off x="922597" y="355224"/>
            <a:ext cx="6014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 smtClean="0">
                <a:latin typeface="문체부 훈민정음체" panose="02020603020101020101" pitchFamily="18" charset="-127"/>
                <a:ea typeface="문체부 훈민정음체" panose="02020603020101020101" pitchFamily="18" charset="-127"/>
              </a:rPr>
              <a:t>거</a:t>
            </a:r>
            <a:endParaRPr lang="en-US" altLang="ko-KR" sz="7200" dirty="0" smtClean="0">
              <a:latin typeface="문체부 훈민정음체" panose="02020603020101020101" pitchFamily="18" charset="-127"/>
              <a:ea typeface="문체부 훈민정음체" panose="02020603020101020101" pitchFamily="18" charset="-127"/>
            </a:endParaRPr>
          </a:p>
          <a:p>
            <a:pPr algn="ctr"/>
            <a:r>
              <a:rPr lang="ko-KR" altLang="en-US" sz="7200" dirty="0" smtClean="0">
                <a:latin typeface="문체부 훈민정음체" panose="02020603020101020101" pitchFamily="18" charset="-127"/>
                <a:ea typeface="문체부 훈민정음체" panose="02020603020101020101" pitchFamily="18" charset="-127"/>
              </a:rPr>
              <a:t>부</a:t>
            </a:r>
            <a:endParaRPr lang="en-US" altLang="ko-KR" sz="7200" dirty="0" smtClean="0">
              <a:latin typeface="문체부 훈민정음체" panose="02020603020101020101" pitchFamily="18" charset="-127"/>
              <a:ea typeface="문체부 훈민정음체" panose="02020603020101020101" pitchFamily="18" charset="-127"/>
            </a:endParaRPr>
          </a:p>
          <a:p>
            <a:pPr algn="ctr"/>
            <a:r>
              <a:rPr lang="ko-KR" altLang="en-US" sz="7200" dirty="0">
                <a:latin typeface="문체부 훈민정음체" panose="02020603020101020101" pitchFamily="18" charset="-127"/>
                <a:ea typeface="문체부 훈민정음체" panose="02020603020101020101" pitchFamily="18" charset="-127"/>
              </a:rPr>
              <a:t>기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7644" y="3771544"/>
            <a:ext cx="791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#32</a:t>
            </a:r>
            <a:endParaRPr lang="ko-KR" altLang="en-US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542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90781" y="786390"/>
            <a:ext cx="10515600" cy="1325563"/>
          </a:xfrm>
        </p:spPr>
        <p:txBody>
          <a:bodyPr/>
          <a:lstStyle/>
          <a:p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팀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#32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소개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98417" y="225973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팀명</a:t>
            </a: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altLang="ko-KR" sz="32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32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경희대학교</a:t>
            </a: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소프트웨어융합학과 </a:t>
            </a:r>
            <a:r>
              <a:rPr lang="en-US" altLang="ko-KR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</a:t>
            </a: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학년</a:t>
            </a:r>
            <a:endParaRPr lang="en-US" altLang="ko-KR" sz="3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미래 자동차 로봇 트랙 </a:t>
            </a:r>
            <a:r>
              <a:rPr lang="ko-KR" altLang="en-US" sz="16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희망</a:t>
            </a:r>
            <a:endParaRPr lang="en-US" altLang="ko-KR" sz="16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09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01618" y="66697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우리가 기획한 미래형 자동차</a:t>
            </a:r>
            <a:endParaRPr lang="ko-KR" altLang="en-US" sz="4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4372" y="1907730"/>
            <a:ext cx="618116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컨셉</a:t>
            </a:r>
            <a:endParaRPr lang="en-US" altLang="ko-KR" sz="32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개발방향</a:t>
            </a:r>
            <a:endParaRPr lang="en-US" altLang="ko-KR" sz="32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개발과정</a:t>
            </a:r>
            <a:endParaRPr lang="en-US" altLang="ko-KR" sz="32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32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개발결과</a:t>
            </a:r>
            <a:endParaRPr lang="ko-KR" altLang="en-US" sz="3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2106622" y="2028753"/>
            <a:ext cx="838284" cy="3605564"/>
            <a:chOff x="5129226" y="2483161"/>
            <a:chExt cx="412282" cy="2642082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BBE8511-D9E1-45BC-BE05-33F091FEBE24}"/>
                </a:ext>
              </a:extLst>
            </p:cNvPr>
            <p:cNvSpPr/>
            <p:nvPr/>
          </p:nvSpPr>
          <p:spPr>
            <a:xfrm>
              <a:off x="5129226" y="2483161"/>
              <a:ext cx="351682" cy="2642082"/>
            </a:xfrm>
            <a:prstGeom prst="rect">
              <a:avLst/>
            </a:prstGeom>
            <a:noFill/>
            <a:ln>
              <a:solidFill>
                <a:srgbClr val="B064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4446F81-C8B4-4550-8CAC-75EF80F9EA37}"/>
                </a:ext>
              </a:extLst>
            </p:cNvPr>
            <p:cNvSpPr/>
            <p:nvPr/>
          </p:nvSpPr>
          <p:spPr>
            <a:xfrm>
              <a:off x="5189826" y="2483161"/>
              <a:ext cx="351682" cy="2642082"/>
            </a:xfrm>
            <a:prstGeom prst="rect">
              <a:avLst/>
            </a:prstGeom>
            <a:noFill/>
            <a:ln>
              <a:solidFill>
                <a:srgbClr val="B064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C5380114-D5C7-409C-8F1A-1BF0460375E5}"/>
                </a:ext>
              </a:extLst>
            </p:cNvPr>
            <p:cNvCxnSpPr>
              <a:cxnSpLocks/>
            </p:cNvCxnSpPr>
            <p:nvPr/>
          </p:nvCxnSpPr>
          <p:spPr>
            <a:xfrm>
              <a:off x="5189826" y="2816959"/>
              <a:ext cx="291081" cy="0"/>
            </a:xfrm>
            <a:prstGeom prst="line">
              <a:avLst/>
            </a:prstGeom>
            <a:noFill/>
            <a:ln>
              <a:solidFill>
                <a:srgbClr val="B064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55382506-BE57-4F8A-97EF-531F677F0B0D}"/>
                </a:ext>
              </a:extLst>
            </p:cNvPr>
            <p:cNvCxnSpPr>
              <a:cxnSpLocks/>
            </p:cNvCxnSpPr>
            <p:nvPr/>
          </p:nvCxnSpPr>
          <p:spPr>
            <a:xfrm>
              <a:off x="5189826" y="3139831"/>
              <a:ext cx="291081" cy="0"/>
            </a:xfrm>
            <a:prstGeom prst="line">
              <a:avLst/>
            </a:prstGeom>
            <a:noFill/>
            <a:ln>
              <a:solidFill>
                <a:srgbClr val="B064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77823044-B025-4E24-B6FB-9DCB770FA83D}"/>
                </a:ext>
              </a:extLst>
            </p:cNvPr>
            <p:cNvCxnSpPr>
              <a:cxnSpLocks/>
            </p:cNvCxnSpPr>
            <p:nvPr/>
          </p:nvCxnSpPr>
          <p:spPr>
            <a:xfrm>
              <a:off x="5189826" y="3449788"/>
              <a:ext cx="291081" cy="0"/>
            </a:xfrm>
            <a:prstGeom prst="line">
              <a:avLst/>
            </a:prstGeom>
            <a:noFill/>
            <a:ln>
              <a:solidFill>
                <a:srgbClr val="B064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1691C1A7-AF02-4DC9-AFC8-6C310B22B835}"/>
                </a:ext>
              </a:extLst>
            </p:cNvPr>
            <p:cNvCxnSpPr>
              <a:cxnSpLocks/>
            </p:cNvCxnSpPr>
            <p:nvPr/>
          </p:nvCxnSpPr>
          <p:spPr>
            <a:xfrm>
              <a:off x="5189826" y="3761731"/>
              <a:ext cx="291081" cy="0"/>
            </a:xfrm>
            <a:prstGeom prst="line">
              <a:avLst/>
            </a:prstGeom>
            <a:noFill/>
            <a:ln>
              <a:solidFill>
                <a:srgbClr val="B064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6B164AE3-96EA-4BD2-A235-66524408A3CE}"/>
                </a:ext>
              </a:extLst>
            </p:cNvPr>
            <p:cNvCxnSpPr>
              <a:cxnSpLocks/>
            </p:cNvCxnSpPr>
            <p:nvPr/>
          </p:nvCxnSpPr>
          <p:spPr>
            <a:xfrm>
              <a:off x="5189826" y="4094041"/>
              <a:ext cx="291081" cy="0"/>
            </a:xfrm>
            <a:prstGeom prst="line">
              <a:avLst/>
            </a:prstGeom>
            <a:noFill/>
            <a:ln>
              <a:solidFill>
                <a:srgbClr val="B064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9DAE932B-4305-4069-A9AF-6A0D18666D45}"/>
                </a:ext>
              </a:extLst>
            </p:cNvPr>
            <p:cNvCxnSpPr>
              <a:cxnSpLocks/>
            </p:cNvCxnSpPr>
            <p:nvPr/>
          </p:nvCxnSpPr>
          <p:spPr>
            <a:xfrm>
              <a:off x="5189826" y="4433801"/>
              <a:ext cx="291081" cy="0"/>
            </a:xfrm>
            <a:prstGeom prst="line">
              <a:avLst/>
            </a:prstGeom>
            <a:noFill/>
            <a:ln>
              <a:solidFill>
                <a:srgbClr val="B064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BCF80D84-6CC0-4772-8552-A24E4FD37C31}"/>
                </a:ext>
              </a:extLst>
            </p:cNvPr>
            <p:cNvCxnSpPr>
              <a:cxnSpLocks/>
            </p:cNvCxnSpPr>
            <p:nvPr/>
          </p:nvCxnSpPr>
          <p:spPr>
            <a:xfrm>
              <a:off x="5189826" y="4767600"/>
              <a:ext cx="291081" cy="0"/>
            </a:xfrm>
            <a:prstGeom prst="line">
              <a:avLst/>
            </a:prstGeom>
            <a:noFill/>
            <a:ln>
              <a:solidFill>
                <a:srgbClr val="B064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1DF434C6-02B4-4C62-973F-09E9D1F5728F}"/>
                </a:ext>
              </a:extLst>
            </p:cNvPr>
            <p:cNvCxnSpPr>
              <a:cxnSpLocks/>
            </p:cNvCxnSpPr>
            <p:nvPr/>
          </p:nvCxnSpPr>
          <p:spPr>
            <a:xfrm>
              <a:off x="5189826" y="5125243"/>
              <a:ext cx="291081" cy="0"/>
            </a:xfrm>
            <a:prstGeom prst="line">
              <a:avLst/>
            </a:prstGeom>
            <a:noFill/>
            <a:ln>
              <a:solidFill>
                <a:srgbClr val="B064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256EEB9-C66A-4CB9-9508-91A231BB4730}"/>
                </a:ext>
              </a:extLst>
            </p:cNvPr>
            <p:cNvSpPr txBox="1"/>
            <p:nvPr/>
          </p:nvSpPr>
          <p:spPr>
            <a:xfrm>
              <a:off x="5237904" y="2491036"/>
              <a:ext cx="181486" cy="3382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400" dirty="0">
                  <a:ln>
                    <a:solidFill>
                      <a:srgbClr val="55211B">
                        <a:alpha val="30000"/>
                      </a:srgbClr>
                    </a:solidFill>
                  </a:ln>
                  <a:solidFill>
                    <a:srgbClr val="55211B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1</a:t>
              </a:r>
              <a:endParaRPr lang="ko-KR" altLang="en-US" sz="2400" dirty="0">
                <a:ln>
                  <a:solidFill>
                    <a:srgbClr val="55211B">
                      <a:alpha val="30000"/>
                    </a:srgbClr>
                  </a:solidFill>
                </a:ln>
                <a:solidFill>
                  <a:srgbClr val="55211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C6E7A52-1821-4295-A1D4-2C17A2C010A3}"/>
                </a:ext>
              </a:extLst>
            </p:cNvPr>
            <p:cNvSpPr txBox="1"/>
            <p:nvPr/>
          </p:nvSpPr>
          <p:spPr>
            <a:xfrm>
              <a:off x="5237904" y="3121117"/>
              <a:ext cx="181486" cy="3382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400" dirty="0">
                  <a:ln>
                    <a:solidFill>
                      <a:srgbClr val="55211B">
                        <a:alpha val="30000"/>
                      </a:srgbClr>
                    </a:solidFill>
                  </a:ln>
                  <a:solidFill>
                    <a:srgbClr val="55211B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2</a:t>
              </a:r>
              <a:endParaRPr lang="ko-KR" altLang="en-US" sz="2400" dirty="0">
                <a:ln>
                  <a:solidFill>
                    <a:srgbClr val="55211B">
                      <a:alpha val="30000"/>
                    </a:srgbClr>
                  </a:solidFill>
                </a:ln>
                <a:solidFill>
                  <a:srgbClr val="55211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EAC59C-1376-42CF-B38D-2E4D808D625E}"/>
                </a:ext>
              </a:extLst>
            </p:cNvPr>
            <p:cNvSpPr txBox="1"/>
            <p:nvPr/>
          </p:nvSpPr>
          <p:spPr>
            <a:xfrm>
              <a:off x="5237904" y="3761260"/>
              <a:ext cx="181486" cy="3382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400">
                  <a:ln>
                    <a:solidFill>
                      <a:srgbClr val="55211B">
                        <a:alpha val="30000"/>
                      </a:srgbClr>
                    </a:solidFill>
                  </a:ln>
                  <a:solidFill>
                    <a:srgbClr val="55211B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3</a:t>
              </a:r>
              <a:endParaRPr lang="ko-KR" altLang="en-US" sz="2400">
                <a:ln>
                  <a:solidFill>
                    <a:srgbClr val="55211B">
                      <a:alpha val="30000"/>
                    </a:srgbClr>
                  </a:solidFill>
                </a:ln>
                <a:solidFill>
                  <a:srgbClr val="55211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C560231-F5BF-4886-BC54-ED6664EC3592}"/>
                </a:ext>
              </a:extLst>
            </p:cNvPr>
            <p:cNvSpPr txBox="1"/>
            <p:nvPr/>
          </p:nvSpPr>
          <p:spPr>
            <a:xfrm>
              <a:off x="5237904" y="4427561"/>
              <a:ext cx="181486" cy="3382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400">
                  <a:ln>
                    <a:solidFill>
                      <a:srgbClr val="55211B">
                        <a:alpha val="30000"/>
                      </a:srgbClr>
                    </a:solidFill>
                  </a:ln>
                  <a:solidFill>
                    <a:srgbClr val="55211B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4</a:t>
              </a:r>
              <a:endParaRPr lang="ko-KR" altLang="en-US" sz="2400">
                <a:ln>
                  <a:solidFill>
                    <a:srgbClr val="55211B">
                      <a:alpha val="30000"/>
                    </a:srgbClr>
                  </a:solidFill>
                </a:ln>
                <a:solidFill>
                  <a:srgbClr val="55211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5987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89181" y="860326"/>
            <a:ext cx="10515600" cy="1325563"/>
          </a:xfrm>
        </p:spPr>
        <p:txBody>
          <a:bodyPr/>
          <a:lstStyle/>
          <a:p>
            <a:r>
              <a:rPr lang="en-US" altLang="ko-KR" sz="4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</a:t>
            </a:r>
            <a:r>
              <a:rPr lang="ko-KR" altLang="en-US" sz="4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컨셉</a:t>
            </a:r>
            <a:endParaRPr lang="ko-KR" altLang="en-US" sz="4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45357" y="2450121"/>
            <a:ext cx="4208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거부기인</a:t>
            </a:r>
            <a:r>
              <a:rPr lang="ko-KR" altLang="en-US" sz="2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이유</a:t>
            </a:r>
            <a:endParaRPr lang="ko-KR" altLang="en-US" sz="2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flipH="1">
            <a:off x="2345357" y="3538750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안정성과 안전함</a:t>
            </a:r>
            <a:endParaRPr lang="ko-KR" altLang="en-US" sz="3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523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06054" y="82333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2. </a:t>
            </a:r>
            <a:r>
              <a:rPr lang="ko-KR" altLang="en-US" sz="4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개발방향</a:t>
            </a:r>
            <a:endParaRPr lang="ko-KR" altLang="en-US" sz="4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1676400" y="2148897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안정성</a:t>
            </a:r>
            <a:endParaRPr lang="en-US" altLang="ko-KR" sz="32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일관성</a:t>
            </a:r>
            <a:endParaRPr lang="ko-KR" altLang="en-US" sz="3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060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52236" y="73458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ko-KR" altLang="en-US" sz="4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개발과정</a:t>
            </a:r>
            <a:endParaRPr lang="ko-KR" altLang="en-US" sz="4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5277909"/>
              </p:ext>
            </p:extLst>
          </p:nvPr>
        </p:nvGraphicFramePr>
        <p:xfrm>
          <a:off x="838201" y="2326341"/>
          <a:ext cx="10515599" cy="283060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56592">
                  <a:extLst>
                    <a:ext uri="{9D8B030D-6E8A-4147-A177-3AD203B41FA5}">
                      <a16:colId xmlns:a16="http://schemas.microsoft.com/office/drawing/2014/main" val="2422655296"/>
                    </a:ext>
                  </a:extLst>
                </a:gridCol>
                <a:gridCol w="3019669">
                  <a:extLst>
                    <a:ext uri="{9D8B030D-6E8A-4147-A177-3AD203B41FA5}">
                      <a16:colId xmlns:a16="http://schemas.microsoft.com/office/drawing/2014/main" val="913206682"/>
                    </a:ext>
                  </a:extLst>
                </a:gridCol>
                <a:gridCol w="3019669">
                  <a:extLst>
                    <a:ext uri="{9D8B030D-6E8A-4147-A177-3AD203B41FA5}">
                      <a16:colId xmlns:a16="http://schemas.microsoft.com/office/drawing/2014/main" val="2652104299"/>
                    </a:ext>
                  </a:extLst>
                </a:gridCol>
                <a:gridCol w="3019669">
                  <a:extLst>
                    <a:ext uri="{9D8B030D-6E8A-4147-A177-3AD203B41FA5}">
                      <a16:colId xmlns:a16="http://schemas.microsoft.com/office/drawing/2014/main" val="2945321852"/>
                    </a:ext>
                  </a:extLst>
                </a:gridCol>
              </a:tblGrid>
              <a:tr h="67823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8/20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8/21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8/22</a:t>
                      </a:r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8107297"/>
                  </a:ext>
                </a:extLst>
              </a:tr>
              <a:tr h="11934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코드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안정적인 주행</a:t>
                      </a:r>
                      <a:endParaRPr lang="en-US" altLang="ko-KR" sz="2000" dirty="0" smtClean="0"/>
                    </a:p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ko-KR" altLang="en-US" sz="2000" baseline="0" dirty="0" smtClean="0"/>
                        <a:t>수치 조절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코너링</a:t>
                      </a:r>
                      <a:endParaRPr lang="en-US" altLang="ko-KR" sz="2000" dirty="0" smtClean="0"/>
                    </a:p>
                    <a:p>
                      <a:pPr algn="ctr" latinLnBrk="1"/>
                      <a:r>
                        <a:rPr lang="en-US" altLang="ko-KR" sz="2000" dirty="0" smtClean="0"/>
                        <a:t>-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ko-KR" altLang="en-US" sz="2000" baseline="0" dirty="0" smtClean="0"/>
                        <a:t>알고리즘 작성</a:t>
                      </a:r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2920039"/>
                  </a:ext>
                </a:extLst>
              </a:tr>
              <a:tr h="9589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외관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키트 제작</a:t>
                      </a:r>
                      <a:endParaRPr lang="en-US" altLang="ko-KR" sz="2000" dirty="0" smtClean="0"/>
                    </a:p>
                    <a:p>
                      <a:pPr algn="ctr" latinLnBrk="1"/>
                      <a:r>
                        <a:rPr lang="ko-KR" altLang="en-US" sz="2000" dirty="0" smtClean="0"/>
                        <a:t>컨셉</a:t>
                      </a:r>
                      <a:r>
                        <a:rPr lang="ko-KR" altLang="en-US" sz="2000" baseline="0" dirty="0" smtClean="0"/>
                        <a:t> 설정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외관 모델링</a:t>
                      </a:r>
                      <a:r>
                        <a:rPr lang="ko-KR" altLang="en-US" sz="2000" baseline="0" dirty="0" smtClean="0"/>
                        <a:t> 및 프린팅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외관 모델링 및 프린팅</a:t>
                      </a:r>
                      <a:endParaRPr lang="en-US" altLang="ko-KR" sz="2000" dirty="0" smtClean="0"/>
                    </a:p>
                    <a:p>
                      <a:pPr algn="ctr" latinLnBrk="1"/>
                      <a:r>
                        <a:rPr lang="ko-KR" altLang="en-US" sz="2000" dirty="0" smtClean="0"/>
                        <a:t>완성</a:t>
                      </a:r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45769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1719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79944" y="706871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4. </a:t>
            </a:r>
            <a:r>
              <a:rPr lang="ko-KR" altLang="en-US" sz="40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개발결과</a:t>
            </a:r>
            <a:r>
              <a:rPr lang="ko-KR" altLang="en-US" sz="4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ko-KR" altLang="en-US" sz="4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437744" y="2506662"/>
            <a:ext cx="5463987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속도</a:t>
            </a:r>
            <a:endParaRPr lang="en-US" altLang="ko-KR" sz="32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도로에서의 위치</a:t>
            </a:r>
            <a:endParaRPr lang="en-US" altLang="ko-KR" sz="32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영상 처리 </a:t>
            </a:r>
            <a:endParaRPr lang="en-US" altLang="ko-KR" sz="32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79" r="8687" b="5421"/>
          <a:stretch/>
        </p:blipFill>
        <p:spPr>
          <a:xfrm rot="5400000">
            <a:off x="1804860" y="1766744"/>
            <a:ext cx="3961789" cy="467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8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Words>194</Words>
  <Application>Microsoft Office PowerPoint</Application>
  <PresentationFormat>와이드스크린</PresentationFormat>
  <Paragraphs>61</Paragraphs>
  <Slides>7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HY목각파임B</vt:lpstr>
      <vt:lpstr>나눔스퀘어_ac</vt:lpstr>
      <vt:lpstr>문체부 훈민정음체</vt:lpstr>
      <vt:lpstr>Arial</vt:lpstr>
      <vt:lpstr>맑은 고딕</vt:lpstr>
      <vt:lpstr>Office 테마</vt:lpstr>
      <vt:lpstr>PowerPoint 프레젠테이션</vt:lpstr>
      <vt:lpstr>팀 #32 소개</vt:lpstr>
      <vt:lpstr>우리가 기획한 미래형 자동차</vt:lpstr>
      <vt:lpstr>1. 컨셉</vt:lpstr>
      <vt:lpstr>2. 개발방향</vt:lpstr>
      <vt:lpstr>3. 개발과정</vt:lpstr>
      <vt:lpstr>4. 개발결과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손 지원</dc:creator>
  <cp:lastModifiedBy>손 지원</cp:lastModifiedBy>
  <cp:revision>27</cp:revision>
  <dcterms:created xsi:type="dcterms:W3CDTF">2019-08-22T11:27:55Z</dcterms:created>
  <dcterms:modified xsi:type="dcterms:W3CDTF">2019-08-22T18:01:19Z</dcterms:modified>
</cp:coreProperties>
</file>

<file path=docProps/thumbnail.jpeg>
</file>